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342" r:id="rId5"/>
    <p:sldId id="328" r:id="rId6"/>
    <p:sldId id="329" r:id="rId7"/>
    <p:sldId id="336" r:id="rId8"/>
    <p:sldId id="337" r:id="rId9"/>
    <p:sldId id="339" r:id="rId10"/>
    <p:sldId id="340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3" r:id="rId21"/>
    <p:sldId id="352" r:id="rId22"/>
    <p:sldId id="308" r:id="rId23"/>
    <p:sldId id="309" r:id="rId24"/>
    <p:sldId id="354" r:id="rId25"/>
    <p:sldId id="355" r:id="rId26"/>
    <p:sldId id="310" r:id="rId27"/>
    <p:sldId id="311" r:id="rId28"/>
    <p:sldId id="313" r:id="rId29"/>
    <p:sldId id="327" r:id="rId30"/>
    <p:sldId id="314" r:id="rId31"/>
    <p:sldId id="315" r:id="rId32"/>
    <p:sldId id="356" r:id="rId33"/>
    <p:sldId id="357" r:id="rId34"/>
    <p:sldId id="358" r:id="rId35"/>
    <p:sldId id="359" r:id="rId36"/>
    <p:sldId id="361" r:id="rId37"/>
    <p:sldId id="360" r:id="rId38"/>
    <p:sldId id="362" r:id="rId3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B24"/>
    <a:srgbClr val="1F2029"/>
    <a:srgbClr val="334F66"/>
    <a:srgbClr val="0D0D0D"/>
    <a:srgbClr val="1E2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-7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974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063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120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796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1002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5996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1367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366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444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384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092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F2029"/>
            </a:gs>
            <a:gs pos="100000">
              <a:schemeClr val="accent3">
                <a:lumMod val="45000"/>
                <a:lumOff val="5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32B64-D4CC-4833-A87E-D3F9A20239D6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DEA50-AD6A-4907-A5D2-5E1B8EDFFDF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553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7.png"/><Relationship Id="rId4" Type="http://schemas.openxmlformats.org/officeDocument/2006/relationships/image" Target="../media/image1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7.png"/><Relationship Id="rId4" Type="http://schemas.openxmlformats.org/officeDocument/2006/relationships/image" Target="../media/image1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3656"/>
            <a:ext cx="10515600" cy="2703195"/>
          </a:xfrm>
        </p:spPr>
        <p:txBody>
          <a:bodyPr>
            <a:noAutofit/>
          </a:bodyPr>
          <a:lstStyle/>
          <a:p>
            <a:pPr algn="ctr"/>
            <a:r>
              <a:rPr lang="es-AR" sz="9600" b="1" dirty="0">
                <a:solidFill>
                  <a:srgbClr val="FFC000"/>
                </a:solidFill>
              </a:rPr>
              <a:t>Introducción a la Inteligencia Artificial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752626" y="5902855"/>
            <a:ext cx="5599521" cy="740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b="1" dirty="0" smtClean="0">
                <a:solidFill>
                  <a:srgbClr val="FFC000"/>
                </a:solidFill>
              </a:rPr>
              <a:t>Martin Hernández</a:t>
            </a:r>
            <a:endParaRPr lang="es-A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0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3902697" cy="587273"/>
          </a:xfrm>
        </p:spPr>
        <p:txBody>
          <a:bodyPr>
            <a:normAutofit fontScale="92500"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#3. Respuesta Gemini: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" y="1331495"/>
            <a:ext cx="4761879" cy="55265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24" y="1331494"/>
            <a:ext cx="4639900" cy="55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0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3902697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#4: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20" y="1030074"/>
            <a:ext cx="7725674" cy="58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5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4119514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#4. Respuesta Gemini: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7" y="1331496"/>
            <a:ext cx="4009917" cy="47770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511" y="1336208"/>
            <a:ext cx="4283295" cy="4777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603" y="1331496"/>
            <a:ext cx="3748962" cy="46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5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3902697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#5: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11" y="1044019"/>
            <a:ext cx="6217076" cy="58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9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4119514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#5. Respuesta Gemini: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1494"/>
            <a:ext cx="3923009" cy="49472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281" y="1331494"/>
            <a:ext cx="4275832" cy="494724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385" y="1331494"/>
            <a:ext cx="3851458" cy="49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1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3902697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#6: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07" y="930442"/>
            <a:ext cx="7000054" cy="59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8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4119514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#6. Respuesta Gemini: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1495"/>
            <a:ext cx="3836709" cy="38500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89" y="1331495"/>
            <a:ext cx="3796268" cy="47128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098" y="1321176"/>
            <a:ext cx="4130974" cy="47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0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3902697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#7: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63" y="1036801"/>
            <a:ext cx="8908855" cy="32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43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4119514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#7. Respuesta Gemini: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3" y="1331495"/>
            <a:ext cx="4540983" cy="55265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25" y="1331495"/>
            <a:ext cx="5558839" cy="55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79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3902697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#8: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72" y="1018683"/>
            <a:ext cx="8096709" cy="46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5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1" y="0"/>
            <a:ext cx="11990895" cy="6851939"/>
          </a:xfrm>
          <a:prstGeom prst="rect">
            <a:avLst/>
          </a:prstGeom>
        </p:spPr>
      </p:pic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78395" y="67364"/>
            <a:ext cx="11789545" cy="2670772"/>
          </a:xfrm>
        </p:spPr>
        <p:txBody>
          <a:bodyPr>
            <a:noAutofit/>
          </a:bodyPr>
          <a:lstStyle/>
          <a:p>
            <a:r>
              <a:rPr lang="es-AR" sz="9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Primera entrega del Proyecto Final</a:t>
            </a:r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1401167" y="4424660"/>
            <a:ext cx="9144000" cy="740754"/>
          </a:xfrm>
        </p:spPr>
        <p:txBody>
          <a:bodyPr>
            <a:normAutofit fontScale="90000"/>
          </a:bodyPr>
          <a:lstStyle/>
          <a:p>
            <a:r>
              <a:rPr lang="es-AR" sz="4900" dirty="0" smtClean="0">
                <a:solidFill>
                  <a:srgbClr val="FFC000"/>
                </a:solidFill>
              </a:rPr>
              <a:t>Temática</a:t>
            </a:r>
            <a:endParaRPr lang="es-AR" dirty="0">
              <a:solidFill>
                <a:srgbClr val="FFC000"/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445618" y="5165414"/>
            <a:ext cx="11055097" cy="1459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4400" b="1" dirty="0" smtClean="0">
                <a:solidFill>
                  <a:schemeClr val="accent2">
                    <a:lumMod val="75000"/>
                  </a:schemeClr>
                </a:solidFill>
              </a:rPr>
              <a:t>Implementar Negocio</a:t>
            </a:r>
            <a:r>
              <a:rPr lang="es-AR" sz="4400" b="1" dirty="0" smtClean="0">
                <a:solidFill>
                  <a:schemeClr val="accent2">
                    <a:lumMod val="75000"/>
                  </a:schemeClr>
                </a:solidFill>
              </a:rPr>
              <a:t> de Desarrollo de Software con </a:t>
            </a:r>
            <a:r>
              <a:rPr lang="es-AR" sz="4400" b="1" dirty="0" smtClean="0">
                <a:solidFill>
                  <a:schemeClr val="accent2">
                    <a:lumMod val="75000"/>
                  </a:schemeClr>
                </a:solidFill>
              </a:rPr>
              <a:t>Inteligencia Artificial</a:t>
            </a:r>
            <a:endParaRPr lang="es-AR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12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6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4119514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#7. Respuesta Gemini: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9" y="1295400"/>
            <a:ext cx="4886552" cy="5562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930" y="1295400"/>
            <a:ext cx="529133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4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6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4119514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#7. Respuesta Gemini: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7" y="1331495"/>
            <a:ext cx="4590855" cy="55960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91" y="1331495"/>
            <a:ext cx="55911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3" y="705853"/>
            <a:ext cx="5213684" cy="5213684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4" y="689811"/>
            <a:ext cx="5229726" cy="522972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99620" y="320479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Prompts Logo</a:t>
            </a:r>
            <a:endParaRPr lang="es-A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0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0" y="545431"/>
            <a:ext cx="10963717" cy="5792355"/>
          </a:xfrm>
        </p:spPr>
      </p:pic>
      <p:sp>
        <p:nvSpPr>
          <p:cNvPr id="3" name="CuadroTexto 2"/>
          <p:cNvSpPr txBox="1"/>
          <p:nvPr/>
        </p:nvSpPr>
        <p:spPr>
          <a:xfrm>
            <a:off x="442220" y="176099"/>
            <a:ext cx="161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Prompts Fondo</a:t>
            </a:r>
            <a:endParaRPr lang="es-A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7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3902697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#9: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27" y="1045785"/>
            <a:ext cx="8755703" cy="53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18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6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4119514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#9. Respuesta Gemini: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5" y="1331494"/>
            <a:ext cx="5117792" cy="552650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745" y="1331493"/>
            <a:ext cx="6748065" cy="33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82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04" y="751002"/>
            <a:ext cx="5567363" cy="5567363"/>
          </a:xfrm>
        </p:spPr>
      </p:pic>
      <p:sp>
        <p:nvSpPr>
          <p:cNvPr id="3" name="CuadroTexto 2"/>
          <p:cNvSpPr txBox="1"/>
          <p:nvPr/>
        </p:nvSpPr>
        <p:spPr>
          <a:xfrm>
            <a:off x="442220" y="176099"/>
            <a:ext cx="19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Prompts Productos</a:t>
            </a:r>
            <a:endParaRPr lang="es-A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40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825625"/>
            <a:ext cx="4351338" cy="4351338"/>
          </a:xfrm>
        </p:spPr>
      </p:pic>
      <p:pic>
        <p:nvPicPr>
          <p:cNvPr id="7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10" y="1825625"/>
            <a:ext cx="4351338" cy="43513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42220" y="176099"/>
            <a:ext cx="252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Prompts Reportes y CRM</a:t>
            </a:r>
            <a:endParaRPr lang="es-A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53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7" y="1554967"/>
            <a:ext cx="4808622" cy="480862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39" y="1554967"/>
            <a:ext cx="4808622" cy="480862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9682" y="75414"/>
            <a:ext cx="1176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Prompts para agregar capturas de pantalla del software</a:t>
            </a:r>
            <a:br>
              <a:rPr lang="es-ES" dirty="0" smtClean="0">
                <a:solidFill>
                  <a:srgbClr val="FFC000"/>
                </a:solidFill>
              </a:rPr>
            </a:br>
            <a:r>
              <a:rPr lang="es-ES" dirty="0" smtClean="0">
                <a:solidFill>
                  <a:srgbClr val="FFC000"/>
                </a:solidFill>
              </a:rPr>
              <a:t/>
            </a:r>
            <a:br>
              <a:rPr lang="es-ES" dirty="0" smtClean="0">
                <a:solidFill>
                  <a:srgbClr val="FFC000"/>
                </a:solidFill>
              </a:rPr>
            </a:br>
            <a:r>
              <a:rPr lang="es-AR" dirty="0" err="1">
                <a:solidFill>
                  <a:srgbClr val="FFC000"/>
                </a:solidFill>
              </a:rPr>
              <a:t>professional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product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mockup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background</a:t>
            </a:r>
            <a:r>
              <a:rPr lang="es-AR" dirty="0">
                <a:solidFill>
                  <a:srgbClr val="FFC000"/>
                </a:solidFill>
              </a:rPr>
              <a:t>, a </a:t>
            </a:r>
            <a:r>
              <a:rPr lang="es-AR" dirty="0" err="1">
                <a:solidFill>
                  <a:srgbClr val="FFC000"/>
                </a:solidFill>
              </a:rPr>
              <a:t>sleek</a:t>
            </a:r>
            <a:r>
              <a:rPr lang="es-AR" dirty="0">
                <a:solidFill>
                  <a:srgbClr val="FFC000"/>
                </a:solidFill>
              </a:rPr>
              <a:t> laptop </a:t>
            </a:r>
            <a:r>
              <a:rPr lang="es-AR" dirty="0" err="1">
                <a:solidFill>
                  <a:srgbClr val="FFC000"/>
                </a:solidFill>
              </a:rPr>
              <a:t>on</a:t>
            </a:r>
            <a:r>
              <a:rPr lang="es-AR" dirty="0">
                <a:solidFill>
                  <a:srgbClr val="FFC000"/>
                </a:solidFill>
              </a:rPr>
              <a:t> a </a:t>
            </a:r>
            <a:r>
              <a:rPr lang="es-AR" dirty="0" err="1">
                <a:solidFill>
                  <a:srgbClr val="FFC000"/>
                </a:solidFill>
              </a:rPr>
              <a:t>minimalist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dark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desk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the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screen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is</a:t>
            </a:r>
            <a:r>
              <a:rPr lang="es-AR" dirty="0">
                <a:solidFill>
                  <a:srgbClr val="FFC000"/>
                </a:solidFill>
              </a:rPr>
              <a:t> a </a:t>
            </a:r>
            <a:r>
              <a:rPr lang="es-AR" dirty="0" err="1">
                <a:solidFill>
                  <a:srgbClr val="FFC000"/>
                </a:solidFill>
              </a:rPr>
              <a:t>solid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bright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green</a:t>
            </a:r>
            <a:r>
              <a:rPr lang="es-AR" dirty="0">
                <a:solidFill>
                  <a:srgbClr val="FFC000"/>
                </a:solidFill>
              </a:rPr>
              <a:t> color </a:t>
            </a:r>
            <a:r>
              <a:rPr lang="es-AR" dirty="0" err="1">
                <a:solidFill>
                  <a:srgbClr val="FFC000"/>
                </a:solidFill>
              </a:rPr>
              <a:t>for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easy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replacement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futuristic</a:t>
            </a:r>
            <a:r>
              <a:rPr lang="es-AR" dirty="0">
                <a:solidFill>
                  <a:srgbClr val="FFC000"/>
                </a:solidFill>
              </a:rPr>
              <a:t> office </a:t>
            </a:r>
            <a:r>
              <a:rPr lang="es-AR" dirty="0" err="1">
                <a:solidFill>
                  <a:srgbClr val="FFC000"/>
                </a:solidFill>
              </a:rPr>
              <a:t>environment</a:t>
            </a:r>
            <a:r>
              <a:rPr lang="es-AR" dirty="0">
                <a:solidFill>
                  <a:srgbClr val="FFC000"/>
                </a:solidFill>
              </a:rPr>
              <a:t> in </a:t>
            </a:r>
            <a:r>
              <a:rPr lang="es-AR" dirty="0" err="1">
                <a:solidFill>
                  <a:srgbClr val="FFC000"/>
                </a:solidFill>
              </a:rPr>
              <a:t>the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background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with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soft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out</a:t>
            </a:r>
            <a:r>
              <a:rPr lang="es-AR" dirty="0">
                <a:solidFill>
                  <a:srgbClr val="FFC000"/>
                </a:solidFill>
              </a:rPr>
              <a:t>-of-</a:t>
            </a:r>
            <a:r>
              <a:rPr lang="es-AR" dirty="0" err="1">
                <a:solidFill>
                  <a:srgbClr val="FFC000"/>
                </a:solidFill>
              </a:rPr>
              <a:t>focus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neon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lights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clean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aesthetic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photorealistic</a:t>
            </a:r>
            <a:r>
              <a:rPr lang="es-AR" dirty="0">
                <a:solidFill>
                  <a:srgbClr val="FFC000"/>
                </a:solidFill>
              </a:rPr>
              <a:t>, 8K --no </a:t>
            </a:r>
            <a:r>
              <a:rPr lang="es-AR" dirty="0" err="1">
                <a:solidFill>
                  <a:srgbClr val="FFC000"/>
                </a:solidFill>
              </a:rPr>
              <a:t>cluttered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messy</a:t>
            </a:r>
            <a:r>
              <a:rPr lang="es-AR" dirty="0">
                <a:solidFill>
                  <a:srgbClr val="FFC000"/>
                </a:solidFill>
              </a:rPr>
              <a:t>, logos </a:t>
            </a:r>
            <a:r>
              <a:rPr lang="es-AR" dirty="0" err="1">
                <a:solidFill>
                  <a:srgbClr val="FFC000"/>
                </a:solidFill>
              </a:rPr>
              <a:t>on</a:t>
            </a:r>
            <a:r>
              <a:rPr lang="es-AR" dirty="0">
                <a:solidFill>
                  <a:srgbClr val="FFC000"/>
                </a:solidFill>
              </a:rPr>
              <a:t> laptop, </a:t>
            </a:r>
            <a:r>
              <a:rPr lang="es-AR" dirty="0" err="1">
                <a:solidFill>
                  <a:srgbClr val="FFC000"/>
                </a:solidFill>
              </a:rPr>
              <a:t>reflections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on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screen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people</a:t>
            </a:r>
            <a:endParaRPr lang="es-AR" dirty="0">
              <a:solidFill>
                <a:srgbClr val="FFC000"/>
              </a:solidFill>
            </a:endParaRPr>
          </a:p>
          <a:p>
            <a:endParaRPr lang="es-A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30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78" y="1440614"/>
            <a:ext cx="4351338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1440614"/>
            <a:ext cx="4315327" cy="43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3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0" y="930442"/>
            <a:ext cx="12192000" cy="5927558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Contenido: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hlinkClick r:id="rId3" action="ppaction://hlinksldjump"/>
              </a:rPr>
              <a:t>Prompts</a:t>
            </a: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 (mediante Google Gemini)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  <a:hlinkClick r:id="rId4" action="ppaction://hlinksldjump"/>
              </a:rPr>
              <a:t>Imágenes</a:t>
            </a:r>
            <a:endParaRPr lang="es-E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Audio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Música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Consigna TP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Implementar 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70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" y="1300899"/>
            <a:ext cx="4585826" cy="467569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61" y="1517715"/>
            <a:ext cx="6688317" cy="445887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9682" y="75414"/>
            <a:ext cx="11764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Prompts </a:t>
            </a:r>
            <a:r>
              <a:rPr lang="es-ES" dirty="0" err="1" smtClean="0">
                <a:solidFill>
                  <a:srgbClr val="FFC000"/>
                </a:solidFill>
              </a:rPr>
              <a:t>imaganes</a:t>
            </a:r>
            <a:r>
              <a:rPr lang="es-ES" dirty="0" smtClean="0">
                <a:solidFill>
                  <a:srgbClr val="FFC000"/>
                </a:solidFill>
              </a:rPr>
              <a:t> con fibra óptica</a:t>
            </a:r>
            <a:br>
              <a:rPr lang="es-ES" dirty="0" smtClean="0">
                <a:solidFill>
                  <a:srgbClr val="FFC000"/>
                </a:solidFill>
              </a:rPr>
            </a:br>
            <a:r>
              <a:rPr lang="es-ES" dirty="0" smtClean="0">
                <a:solidFill>
                  <a:srgbClr val="FFC000"/>
                </a:solidFill>
              </a:rPr>
              <a:t/>
            </a:r>
            <a:br>
              <a:rPr lang="es-ES" dirty="0" smtClean="0">
                <a:solidFill>
                  <a:srgbClr val="FFC000"/>
                </a:solidFill>
              </a:rPr>
            </a:br>
            <a:r>
              <a:rPr lang="es-AR" dirty="0" err="1">
                <a:solidFill>
                  <a:srgbClr val="FFC000"/>
                </a:solidFill>
              </a:rPr>
              <a:t>abstract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technology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background</a:t>
            </a:r>
            <a:r>
              <a:rPr lang="es-AR" dirty="0">
                <a:solidFill>
                  <a:srgbClr val="FFC000"/>
                </a:solidFill>
              </a:rPr>
              <a:t>, macro </a:t>
            </a:r>
            <a:r>
              <a:rPr lang="es-AR" dirty="0" err="1">
                <a:solidFill>
                  <a:srgbClr val="FFC000"/>
                </a:solidFill>
              </a:rPr>
              <a:t>shot</a:t>
            </a:r>
            <a:r>
              <a:rPr lang="es-AR" dirty="0">
                <a:solidFill>
                  <a:srgbClr val="FFC000"/>
                </a:solidFill>
              </a:rPr>
              <a:t> of a </a:t>
            </a:r>
            <a:r>
              <a:rPr lang="es-AR" dirty="0" err="1">
                <a:solidFill>
                  <a:srgbClr val="FFC000"/>
                </a:solidFill>
              </a:rPr>
              <a:t>glowing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fiber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optic</a:t>
            </a:r>
            <a:r>
              <a:rPr lang="es-AR" dirty="0">
                <a:solidFill>
                  <a:srgbClr val="FFC000"/>
                </a:solidFill>
              </a:rPr>
              <a:t> cable </a:t>
            </a:r>
            <a:r>
              <a:rPr lang="es-AR" dirty="0" err="1">
                <a:solidFill>
                  <a:srgbClr val="FFC000"/>
                </a:solidFill>
              </a:rPr>
              <a:t>network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trails</a:t>
            </a:r>
            <a:r>
              <a:rPr lang="es-AR" dirty="0">
                <a:solidFill>
                  <a:srgbClr val="FFC000"/>
                </a:solidFill>
              </a:rPr>
              <a:t> of blue and </a:t>
            </a:r>
            <a:r>
              <a:rPr lang="es-AR" dirty="0" err="1">
                <a:solidFill>
                  <a:srgbClr val="FFC000"/>
                </a:solidFill>
              </a:rPr>
              <a:t>violet</a:t>
            </a:r>
            <a:r>
              <a:rPr lang="es-AR" dirty="0">
                <a:solidFill>
                  <a:srgbClr val="FFC000"/>
                </a:solidFill>
              </a:rPr>
              <a:t> light </a:t>
            </a:r>
            <a:r>
              <a:rPr lang="es-AR" dirty="0" err="1">
                <a:solidFill>
                  <a:srgbClr val="FFC000"/>
                </a:solidFill>
              </a:rPr>
              <a:t>moving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through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the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wires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shallow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depth</a:t>
            </a:r>
            <a:r>
              <a:rPr lang="es-AR" dirty="0">
                <a:solidFill>
                  <a:srgbClr val="FFC000"/>
                </a:solidFill>
              </a:rPr>
              <a:t> of </a:t>
            </a:r>
            <a:r>
              <a:rPr lang="es-AR" dirty="0" err="1">
                <a:solidFill>
                  <a:srgbClr val="FFC000"/>
                </a:solidFill>
              </a:rPr>
              <a:t>field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dark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background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bokeh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effect</a:t>
            </a:r>
            <a:r>
              <a:rPr lang="es-AR" dirty="0">
                <a:solidFill>
                  <a:srgbClr val="FFC000"/>
                </a:solidFill>
              </a:rPr>
              <a:t>, digital art, </a:t>
            </a:r>
            <a:r>
              <a:rPr lang="es-AR" dirty="0" err="1">
                <a:solidFill>
                  <a:srgbClr val="FFC000"/>
                </a:solidFill>
              </a:rPr>
              <a:t>high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contrast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visually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stunning</a:t>
            </a:r>
            <a:r>
              <a:rPr lang="es-AR" dirty="0">
                <a:solidFill>
                  <a:srgbClr val="FFC000"/>
                </a:solidFill>
              </a:rPr>
              <a:t> --no flat, </a:t>
            </a:r>
            <a:r>
              <a:rPr lang="es-AR" dirty="0" err="1">
                <a:solidFill>
                  <a:srgbClr val="FFC000"/>
                </a:solidFill>
              </a:rPr>
              <a:t>cartoon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illustration</a:t>
            </a:r>
            <a:endParaRPr lang="es-AR" dirty="0">
              <a:solidFill>
                <a:srgbClr val="FFC000"/>
              </a:solidFill>
            </a:endParaRPr>
          </a:p>
          <a:p>
            <a:endParaRPr lang="es-A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33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26" y="1428603"/>
            <a:ext cx="5241935" cy="5241935"/>
          </a:xfrm>
        </p:spPr>
      </p:pic>
      <p:sp>
        <p:nvSpPr>
          <p:cNvPr id="3" name="CuadroTexto 2"/>
          <p:cNvSpPr txBox="1"/>
          <p:nvPr/>
        </p:nvSpPr>
        <p:spPr>
          <a:xfrm>
            <a:off x="169682" y="75414"/>
            <a:ext cx="11764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Prompts </a:t>
            </a:r>
            <a:r>
              <a:rPr lang="es-ES" dirty="0" err="1" smtClean="0">
                <a:solidFill>
                  <a:srgbClr val="FFC000"/>
                </a:solidFill>
              </a:rPr>
              <a:t>imaganes</a:t>
            </a:r>
            <a:r>
              <a:rPr lang="es-ES" dirty="0" smtClean="0">
                <a:solidFill>
                  <a:srgbClr val="FFC000"/>
                </a:solidFill>
              </a:rPr>
              <a:t> con fibra óptica circuitos de datos</a:t>
            </a:r>
            <a:br>
              <a:rPr lang="es-ES" dirty="0" smtClean="0">
                <a:solidFill>
                  <a:srgbClr val="FFC000"/>
                </a:solidFill>
              </a:rPr>
            </a:br>
            <a:r>
              <a:rPr lang="es-AR" dirty="0" err="1">
                <a:solidFill>
                  <a:srgbClr val="FFC000"/>
                </a:solidFill>
              </a:rPr>
              <a:t>futuristic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circuit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board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pattern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with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glowing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energy</a:t>
            </a:r>
            <a:r>
              <a:rPr lang="es-AR" dirty="0">
                <a:solidFill>
                  <a:srgbClr val="FFC000"/>
                </a:solidFill>
              </a:rPr>
              <a:t> pulses </a:t>
            </a:r>
            <a:r>
              <a:rPr lang="es-AR" dirty="0" err="1">
                <a:solidFill>
                  <a:srgbClr val="FFC000"/>
                </a:solidFill>
              </a:rPr>
              <a:t>moving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through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the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pathways</a:t>
            </a:r>
            <a:r>
              <a:rPr lang="es-AR" dirty="0">
                <a:solidFill>
                  <a:srgbClr val="FFC000"/>
                </a:solidFill>
              </a:rPr>
              <a:t>, top-</a:t>
            </a:r>
            <a:r>
              <a:rPr lang="es-AR" dirty="0" err="1">
                <a:solidFill>
                  <a:srgbClr val="FFC000"/>
                </a:solidFill>
              </a:rPr>
              <a:t>down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view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intricate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details</a:t>
            </a:r>
            <a:r>
              <a:rPr lang="es-AR" dirty="0">
                <a:solidFill>
                  <a:srgbClr val="FFC000"/>
                </a:solidFill>
              </a:rPr>
              <a:t>, blue and </a:t>
            </a:r>
            <a:r>
              <a:rPr lang="es-AR" dirty="0" err="1">
                <a:solidFill>
                  <a:srgbClr val="FFC000"/>
                </a:solidFill>
              </a:rPr>
              <a:t>purple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neon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on</a:t>
            </a:r>
            <a:r>
              <a:rPr lang="es-AR" dirty="0">
                <a:solidFill>
                  <a:srgbClr val="FFC000"/>
                </a:solidFill>
              </a:rPr>
              <a:t> a </a:t>
            </a:r>
            <a:r>
              <a:rPr lang="es-AR" dirty="0" err="1">
                <a:solidFill>
                  <a:srgbClr val="FFC000"/>
                </a:solidFill>
              </a:rPr>
              <a:t>black</a:t>
            </a:r>
            <a:r>
              <a:rPr lang="es-AR" dirty="0">
                <a:solidFill>
                  <a:srgbClr val="FFC000"/>
                </a:solidFill>
              </a:rPr>
              <a:t> PCB, </a:t>
            </a:r>
            <a:r>
              <a:rPr lang="es-AR" dirty="0" err="1">
                <a:solidFill>
                  <a:srgbClr val="FFC000"/>
                </a:solidFill>
              </a:rPr>
              <a:t>tech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abstract</a:t>
            </a:r>
            <a:r>
              <a:rPr lang="es-AR" dirty="0">
                <a:solidFill>
                  <a:srgbClr val="FFC000"/>
                </a:solidFill>
              </a:rPr>
              <a:t>, </a:t>
            </a:r>
            <a:r>
              <a:rPr lang="es-AR" dirty="0" err="1">
                <a:solidFill>
                  <a:srgbClr val="FFC000"/>
                </a:solidFill>
              </a:rPr>
              <a:t>cinematic</a:t>
            </a:r>
            <a:r>
              <a:rPr lang="es-AR" dirty="0">
                <a:solidFill>
                  <a:srgbClr val="FFC000"/>
                </a:solidFill>
              </a:rPr>
              <a:t> </a:t>
            </a:r>
            <a:r>
              <a:rPr lang="es-AR" dirty="0" err="1">
                <a:solidFill>
                  <a:srgbClr val="FFC000"/>
                </a:solidFill>
              </a:rPr>
              <a:t>lighting</a:t>
            </a:r>
            <a:r>
              <a:rPr lang="es-AR" dirty="0">
                <a:solidFill>
                  <a:srgbClr val="FFC000"/>
                </a:solidFill>
              </a:rPr>
              <a:t>, 8K --no </a:t>
            </a:r>
            <a:r>
              <a:rPr lang="es-AR" dirty="0" err="1">
                <a:solidFill>
                  <a:srgbClr val="FFC000"/>
                </a:solidFill>
              </a:rPr>
              <a:t>components</a:t>
            </a:r>
            <a:r>
              <a:rPr lang="es-AR" dirty="0">
                <a:solidFill>
                  <a:srgbClr val="FFC000"/>
                </a:solidFill>
              </a:rPr>
              <a:t>, chips, </a:t>
            </a:r>
            <a:r>
              <a:rPr lang="es-AR" dirty="0" err="1">
                <a:solidFill>
                  <a:srgbClr val="FFC000"/>
                </a:solidFill>
              </a:rPr>
              <a:t>text</a:t>
            </a:r>
            <a:endParaRPr lang="es-AR" dirty="0">
              <a:solidFill>
                <a:srgbClr val="FFC000"/>
              </a:solidFill>
            </a:endParaRPr>
          </a:p>
          <a:p>
            <a:endParaRPr lang="es-A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322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1" y="930442"/>
            <a:ext cx="3902697" cy="587273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#10: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00" y="1024036"/>
            <a:ext cx="8538033" cy="17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2" y="930443"/>
            <a:ext cx="7362335" cy="549566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#10. Respuesta Google IA Studio*: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sp>
        <p:nvSpPr>
          <p:cNvPr id="7" name="Subtítulo 3"/>
          <p:cNvSpPr txBox="1">
            <a:spLocks/>
          </p:cNvSpPr>
          <p:nvPr/>
        </p:nvSpPr>
        <p:spPr>
          <a:xfrm>
            <a:off x="0" y="6513922"/>
            <a:ext cx="7362335" cy="461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smtClean="0">
                <a:solidFill>
                  <a:srgbClr val="FFFF00"/>
                </a:solidFill>
              </a:rPr>
              <a:t>* Me gusto mas este texto que el de Gemini o </a:t>
            </a:r>
            <a:r>
              <a:rPr lang="es-ES" dirty="0" err="1" smtClean="0">
                <a:solidFill>
                  <a:srgbClr val="FFFF00"/>
                </a:solidFill>
              </a:rPr>
              <a:t>ChatGPT</a:t>
            </a:r>
            <a:endParaRPr lang="es-AR" dirty="0">
              <a:solidFill>
                <a:srgbClr val="FFFF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75" y="1331496"/>
            <a:ext cx="4248543" cy="511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63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2" y="930443"/>
            <a:ext cx="7362335" cy="549566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#10. </a:t>
            </a:r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ElevenLabs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0" y="1307396"/>
            <a:ext cx="11659778" cy="56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32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2" y="930443"/>
            <a:ext cx="7362335" cy="549566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#10. </a:t>
            </a:r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ElevenLabs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0" y="1183478"/>
            <a:ext cx="11972041" cy="529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3200" dirty="0" smtClean="0">
                <a:solidFill>
                  <a:schemeClr val="accent2">
                    <a:lumMod val="75000"/>
                  </a:schemeClr>
                </a:solidFill>
              </a:rPr>
              <a:t>Audio: Presentación Promocional</a:t>
            </a:r>
            <a:endParaRPr lang="es-AR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ElevenLabs_2025-11-15T19_25_05_Rachel_pre_sp102_s75_sb75_se11_b_m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6621" y="1874521"/>
            <a:ext cx="5118756" cy="41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0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2" y="930443"/>
            <a:ext cx="7362335" cy="549566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#11. </a:t>
            </a:r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ChatGPT</a:t>
            </a:r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 y </a:t>
            </a:r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Suno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434"/>
          <a:stretch/>
        </p:blipFill>
        <p:spPr>
          <a:xfrm>
            <a:off x="0" y="1331496"/>
            <a:ext cx="3836709" cy="56537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09" y="911371"/>
            <a:ext cx="8387501" cy="60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3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-2" y="930443"/>
            <a:ext cx="7362335" cy="549566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#10. </a:t>
            </a:r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ElevenLabs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0" y="1183478"/>
            <a:ext cx="11972041" cy="529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3200" dirty="0" smtClean="0">
                <a:solidFill>
                  <a:schemeClr val="accent2">
                    <a:lumMod val="75000"/>
                  </a:schemeClr>
                </a:solidFill>
              </a:rPr>
              <a:t>Música: Presentación Promocional</a:t>
            </a:r>
            <a:endParaRPr lang="es-AR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OrionTec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12124" y="1965902"/>
            <a:ext cx="4006392" cy="40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87140" cy="7192651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14402"/>
          </a:xfrm>
        </p:spPr>
        <p:txBody>
          <a:bodyPr>
            <a:normAutofit/>
          </a:bodyPr>
          <a:lstStyle/>
          <a:p>
            <a:r>
              <a:rPr lang="es-A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Primera entrega del Proyecto Final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0" y="914403"/>
            <a:ext cx="12192000" cy="5614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1800" b="1" dirty="0" smtClean="0">
                <a:solidFill>
                  <a:srgbClr val="1A1B24"/>
                </a:solidFill>
              </a:rPr>
              <a:t>Basándonos en los temas vistos en clase, realizar una presentación de tu portfolio con las herramientas vistas hasta el momento donde se aborde "</a:t>
            </a:r>
            <a:r>
              <a:rPr lang="es-AR" sz="1800" b="1" dirty="0" err="1" smtClean="0">
                <a:solidFill>
                  <a:srgbClr val="1A1B24"/>
                </a:solidFill>
              </a:rPr>
              <a:t>prompts</a:t>
            </a:r>
            <a:r>
              <a:rPr lang="es-AR" sz="1800" b="1" dirty="0" smtClean="0">
                <a:solidFill>
                  <a:srgbClr val="1A1B24"/>
                </a:solidFill>
              </a:rPr>
              <a:t>, imágenes y audio".</a:t>
            </a:r>
            <a:endParaRPr lang="es-AR" sz="1800" b="1" dirty="0">
              <a:solidFill>
                <a:srgbClr val="1A1B24"/>
              </a:solidFill>
            </a:endParaRPr>
          </a:p>
        </p:txBody>
      </p:sp>
      <p:sp>
        <p:nvSpPr>
          <p:cNvPr id="12" name="Subtítulo 2"/>
          <p:cNvSpPr>
            <a:spLocks noGrp="1"/>
          </p:cNvSpPr>
          <p:nvPr>
            <p:ph type="subTitle" idx="1"/>
          </p:nvPr>
        </p:nvSpPr>
        <p:spPr>
          <a:xfrm>
            <a:off x="112295" y="1475874"/>
            <a:ext cx="5839325" cy="5306666"/>
          </a:xfrm>
        </p:spPr>
        <p:txBody>
          <a:bodyPr>
            <a:normAutofit fontScale="25000" lnSpcReduction="20000"/>
          </a:bodyPr>
          <a:lstStyle/>
          <a:p>
            <a:pPr algn="l"/>
            <a:endParaRPr lang="es-AR" dirty="0" smtClean="0"/>
          </a:p>
          <a:p>
            <a:pPr algn="l"/>
            <a:r>
              <a:rPr lang="es-AR" sz="7200" b="1" dirty="0" smtClean="0">
                <a:solidFill>
                  <a:srgbClr val="1A1B24"/>
                </a:solidFill>
              </a:rPr>
              <a:t>Objetivos</a:t>
            </a:r>
          </a:p>
          <a:p>
            <a:pPr algn="l"/>
            <a:r>
              <a:rPr lang="es-AR" sz="6400" dirty="0" smtClean="0">
                <a:solidFill>
                  <a:srgbClr val="1A1B24"/>
                </a:solidFill>
              </a:rPr>
              <a:t>[x]Explorar el uso de diversas herramientas del curso.</a:t>
            </a:r>
          </a:p>
          <a:p>
            <a:pPr algn="l"/>
            <a:r>
              <a:rPr lang="es-AR" sz="6400" dirty="0" smtClean="0">
                <a:solidFill>
                  <a:srgbClr val="1A1B24"/>
                </a:solidFill>
              </a:rPr>
              <a:t>[x]Abordar conceptualmente el modelo fundacional de Inteligencia Artificial.</a:t>
            </a:r>
          </a:p>
          <a:p>
            <a:pPr algn="l"/>
            <a:r>
              <a:rPr lang="es-AR" sz="6400" dirty="0" smtClean="0">
                <a:solidFill>
                  <a:srgbClr val="1A1B24"/>
                </a:solidFill>
              </a:rPr>
              <a:t>[x]Que los y las estudiantes aprendan a utilizar herramientas que le permitan mostrar las habilidades aprendidas durante las clases.</a:t>
            </a:r>
          </a:p>
          <a:p>
            <a:pPr algn="l"/>
            <a:r>
              <a:rPr lang="es-AR" sz="6400" dirty="0" smtClean="0">
                <a:solidFill>
                  <a:srgbClr val="1A1B24"/>
                </a:solidFill>
              </a:rPr>
              <a:t>[x]Relacionar diferentes herramientas para optimizar un mismo proceso con </a:t>
            </a:r>
            <a:r>
              <a:rPr lang="es-AR" sz="6400" dirty="0" err="1" smtClean="0">
                <a:solidFill>
                  <a:srgbClr val="1A1B24"/>
                </a:solidFill>
              </a:rPr>
              <a:t>GenAI</a:t>
            </a:r>
            <a:r>
              <a:rPr lang="es-AR" sz="6400" dirty="0" smtClean="0">
                <a:solidFill>
                  <a:srgbClr val="1A1B24"/>
                </a:solidFill>
              </a:rPr>
              <a:t>, estableciendo las mejores propiedades de cada modelo.</a:t>
            </a:r>
          </a:p>
          <a:p>
            <a:pPr algn="l"/>
            <a:endParaRPr lang="es-AR" dirty="0" smtClean="0">
              <a:solidFill>
                <a:srgbClr val="1A1B24"/>
              </a:solidFill>
            </a:endParaRPr>
          </a:p>
          <a:p>
            <a:pPr algn="l"/>
            <a:r>
              <a:rPr lang="es-AR" sz="7200" b="1" dirty="0" smtClean="0">
                <a:solidFill>
                  <a:srgbClr val="1A1B24"/>
                </a:solidFill>
              </a:rPr>
              <a:t>Requisitos</a:t>
            </a:r>
          </a:p>
          <a:p>
            <a:pPr algn="l"/>
            <a:r>
              <a:rPr lang="es-AR" sz="6400" dirty="0" smtClean="0">
                <a:solidFill>
                  <a:srgbClr val="1A1B24"/>
                </a:solidFill>
              </a:rPr>
              <a:t>Para completar este trabajo se debe entregar una presentación que:</a:t>
            </a:r>
          </a:p>
          <a:p>
            <a:pPr algn="l"/>
            <a:r>
              <a:rPr lang="es-AR" sz="6400" dirty="0" smtClean="0">
                <a:solidFill>
                  <a:srgbClr val="1A1B24"/>
                </a:solidFill>
              </a:rPr>
              <a:t>[x]Elija la temática de su proyecto final y Utilice alguna herramienta generadora de texto para generar 5 </a:t>
            </a:r>
            <a:r>
              <a:rPr lang="es-AR" sz="6400" dirty="0" err="1" smtClean="0">
                <a:solidFill>
                  <a:srgbClr val="1A1B24"/>
                </a:solidFill>
              </a:rPr>
              <a:t>prompts</a:t>
            </a:r>
            <a:r>
              <a:rPr lang="es-AR" sz="6400" dirty="0" smtClean="0">
                <a:solidFill>
                  <a:srgbClr val="1A1B24"/>
                </a:solidFill>
              </a:rPr>
              <a:t> acordes (Chat GPT, </a:t>
            </a:r>
            <a:r>
              <a:rPr lang="es-AR" sz="6400" dirty="0" err="1" smtClean="0">
                <a:solidFill>
                  <a:srgbClr val="1A1B24"/>
                </a:solidFill>
              </a:rPr>
              <a:t>Gemini</a:t>
            </a:r>
            <a:r>
              <a:rPr lang="es-AR" sz="6400" dirty="0" smtClean="0">
                <a:solidFill>
                  <a:srgbClr val="1A1B24"/>
                </a:solidFill>
              </a:rPr>
              <a:t>, </a:t>
            </a:r>
            <a:r>
              <a:rPr lang="es-AR" sz="6400" dirty="0" err="1" smtClean="0">
                <a:solidFill>
                  <a:srgbClr val="1A1B24"/>
                </a:solidFill>
              </a:rPr>
              <a:t>Copilot</a:t>
            </a:r>
            <a:r>
              <a:rPr lang="es-AR" sz="6400" dirty="0" smtClean="0">
                <a:solidFill>
                  <a:srgbClr val="1A1B24"/>
                </a:solidFill>
              </a:rPr>
              <a:t>, Deep </a:t>
            </a:r>
            <a:r>
              <a:rPr lang="es-AR" sz="6400" dirty="0" err="1" smtClean="0">
                <a:solidFill>
                  <a:srgbClr val="1A1B24"/>
                </a:solidFill>
              </a:rPr>
              <a:t>Seek</a:t>
            </a:r>
            <a:r>
              <a:rPr lang="es-AR" sz="6400" dirty="0" smtClean="0">
                <a:solidFill>
                  <a:srgbClr val="1A1B24"/>
                </a:solidFill>
              </a:rPr>
              <a:t>, entre otras).</a:t>
            </a:r>
          </a:p>
          <a:p>
            <a:pPr algn="l"/>
            <a:r>
              <a:rPr lang="es-AR" sz="6400" dirty="0" smtClean="0">
                <a:solidFill>
                  <a:srgbClr val="1A1B24"/>
                </a:solidFill>
              </a:rPr>
              <a:t>[x]Elabore 5 imágenes con herramientas como DALL-E o </a:t>
            </a:r>
            <a:r>
              <a:rPr lang="es-AR" sz="6400" dirty="0" err="1" smtClean="0">
                <a:solidFill>
                  <a:srgbClr val="1A1B24"/>
                </a:solidFill>
              </a:rPr>
              <a:t>Stable</a:t>
            </a:r>
            <a:r>
              <a:rPr lang="es-AR" sz="6400" dirty="0" smtClean="0">
                <a:solidFill>
                  <a:srgbClr val="1A1B24"/>
                </a:solidFill>
              </a:rPr>
              <a:t> </a:t>
            </a:r>
            <a:r>
              <a:rPr lang="es-AR" sz="6400" dirty="0" err="1" smtClean="0">
                <a:solidFill>
                  <a:srgbClr val="1A1B24"/>
                </a:solidFill>
              </a:rPr>
              <a:t>Diffusion</a:t>
            </a:r>
            <a:r>
              <a:rPr lang="es-AR" sz="6400" dirty="0" smtClean="0">
                <a:solidFill>
                  <a:srgbClr val="1A1B24"/>
                </a:solidFill>
              </a:rPr>
              <a:t>, entre otras, para acompañar los </a:t>
            </a:r>
            <a:r>
              <a:rPr lang="es-AR" sz="6400" dirty="0" err="1" smtClean="0">
                <a:solidFill>
                  <a:srgbClr val="1A1B24"/>
                </a:solidFill>
              </a:rPr>
              <a:t>prompts</a:t>
            </a:r>
            <a:r>
              <a:rPr lang="es-AR" sz="6400" dirty="0" smtClean="0">
                <a:solidFill>
                  <a:srgbClr val="1A1B24"/>
                </a:solidFill>
              </a:rPr>
              <a:t>.</a:t>
            </a:r>
          </a:p>
          <a:p>
            <a:pPr algn="l"/>
            <a:r>
              <a:rPr lang="es-AR" sz="6400" dirty="0" smtClean="0">
                <a:solidFill>
                  <a:srgbClr val="1A1B24"/>
                </a:solidFill>
              </a:rPr>
              <a:t>[x]Genere </a:t>
            </a:r>
            <a:r>
              <a:rPr lang="es-AR" sz="6400" dirty="0" smtClean="0">
                <a:solidFill>
                  <a:srgbClr val="1A1B24"/>
                </a:solidFill>
              </a:rPr>
              <a:t>un audio de 1 a 2 minutos que nuclee tanto el punto 1 como el 2 con algún generador de audio (</a:t>
            </a:r>
            <a:r>
              <a:rPr lang="es-AR" sz="6400" dirty="0" err="1" smtClean="0">
                <a:solidFill>
                  <a:srgbClr val="1A1B24"/>
                </a:solidFill>
              </a:rPr>
              <a:t>Suno</a:t>
            </a:r>
            <a:r>
              <a:rPr lang="es-AR" sz="6400" dirty="0" smtClean="0">
                <a:solidFill>
                  <a:srgbClr val="1A1B24"/>
                </a:solidFill>
              </a:rPr>
              <a:t>, </a:t>
            </a:r>
            <a:r>
              <a:rPr lang="es-AR" sz="6400" dirty="0" err="1" smtClean="0">
                <a:solidFill>
                  <a:srgbClr val="1A1B24"/>
                </a:solidFill>
              </a:rPr>
              <a:t>ElevenLabs</a:t>
            </a:r>
            <a:r>
              <a:rPr lang="es-AR" sz="6400" dirty="0" smtClean="0">
                <a:solidFill>
                  <a:srgbClr val="1A1B24"/>
                </a:solidFill>
              </a:rPr>
              <a:t>, entre otras).</a:t>
            </a:r>
          </a:p>
          <a:p>
            <a:pPr algn="l"/>
            <a:endParaRPr lang="es-AR" dirty="0" smtClean="0">
              <a:solidFill>
                <a:srgbClr val="FFC000"/>
              </a:solidFill>
            </a:endParaRPr>
          </a:p>
        </p:txBody>
      </p:sp>
      <p:sp>
        <p:nvSpPr>
          <p:cNvPr id="13" name="Subtítulo 2"/>
          <p:cNvSpPr txBox="1">
            <a:spLocks/>
          </p:cNvSpPr>
          <p:nvPr/>
        </p:nvSpPr>
        <p:spPr>
          <a:xfrm>
            <a:off x="5951621" y="1475874"/>
            <a:ext cx="6538894" cy="5306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dirty="0" smtClean="0"/>
          </a:p>
          <a:p>
            <a:pPr algn="l"/>
            <a:r>
              <a:rPr lang="es-AR" sz="5600" b="1" dirty="0" smtClean="0">
                <a:solidFill>
                  <a:srgbClr val="1A1B24"/>
                </a:solidFill>
              </a:rPr>
              <a:t>Recomendaciones</a:t>
            </a:r>
          </a:p>
          <a:p>
            <a:pPr algn="l"/>
            <a:r>
              <a:rPr lang="es-AR" sz="4900" dirty="0" smtClean="0">
                <a:solidFill>
                  <a:srgbClr val="1A1B24"/>
                </a:solidFill>
              </a:rPr>
              <a:t>[x]Armar una presentación en </a:t>
            </a:r>
            <a:r>
              <a:rPr lang="es-AR" sz="4900" dirty="0" smtClean="0">
                <a:solidFill>
                  <a:srgbClr val="1A1B24"/>
                </a:solidFill>
              </a:rPr>
              <a:t>PPT,</a:t>
            </a:r>
            <a:r>
              <a:rPr lang="es-AR" sz="4900" dirty="0" smtClean="0">
                <a:solidFill>
                  <a:srgbClr val="FFC000"/>
                </a:solidFill>
              </a:rPr>
              <a:t> </a:t>
            </a:r>
            <a:r>
              <a:rPr lang="es-AR" sz="4900" dirty="0" smtClean="0">
                <a:solidFill>
                  <a:srgbClr val="FFC000"/>
                </a:solidFill>
              </a:rPr>
              <a:t>que nuclee las 3 partes de la entrega.</a:t>
            </a:r>
          </a:p>
          <a:p>
            <a:pPr algn="l"/>
            <a:r>
              <a:rPr lang="es-AR" sz="4900" dirty="0" smtClean="0">
                <a:solidFill>
                  <a:srgbClr val="1A1B24"/>
                </a:solidFill>
              </a:rPr>
              <a:t>[x]Subirlo </a:t>
            </a:r>
            <a:r>
              <a:rPr lang="es-AR" sz="4900" dirty="0" smtClean="0">
                <a:solidFill>
                  <a:srgbClr val="1A1B24"/>
                </a:solidFill>
              </a:rPr>
              <a:t>en google drive, para </a:t>
            </a:r>
            <a:r>
              <a:rPr lang="es-AR" sz="4900" dirty="0" smtClean="0">
                <a:solidFill>
                  <a:srgbClr val="FFC000"/>
                </a:solidFill>
              </a:rPr>
              <a:t>almacenar la entrega y compartirla fácilmente </a:t>
            </a:r>
            <a:r>
              <a:rPr lang="es-AR" sz="4900" dirty="0" smtClean="0">
                <a:solidFill>
                  <a:srgbClr val="1A1B24"/>
                </a:solidFill>
              </a:rPr>
              <a:t>con tu profesor y tutor.</a:t>
            </a:r>
          </a:p>
          <a:p>
            <a:pPr algn="l"/>
            <a:r>
              <a:rPr lang="es-AR" sz="4900" dirty="0" smtClean="0">
                <a:solidFill>
                  <a:srgbClr val="1A1B24"/>
                </a:solidFill>
              </a:rPr>
              <a:t>[x]A la hora de elegir tu temática, </a:t>
            </a:r>
            <a:r>
              <a:rPr lang="es-AR" sz="4900" dirty="0" smtClean="0">
                <a:solidFill>
                  <a:srgbClr val="FFC000"/>
                </a:solidFill>
              </a:rPr>
              <a:t>considera un rubro que conozcas y </a:t>
            </a:r>
            <a:r>
              <a:rPr lang="es-AR" sz="4900" dirty="0" smtClean="0">
                <a:solidFill>
                  <a:srgbClr val="1A1B24"/>
                </a:solidFill>
              </a:rPr>
              <a:t>domines, para que te sea más </a:t>
            </a:r>
            <a:r>
              <a:rPr lang="es-AR" sz="4900" dirty="0" smtClean="0">
                <a:solidFill>
                  <a:srgbClr val="FFC000"/>
                </a:solidFill>
              </a:rPr>
              <a:t>sencillo crear las secciones.</a:t>
            </a:r>
          </a:p>
          <a:p>
            <a:pPr algn="l"/>
            <a:r>
              <a:rPr lang="es-AR" sz="4900" dirty="0" smtClean="0">
                <a:solidFill>
                  <a:srgbClr val="1A1B24"/>
                </a:solidFill>
              </a:rPr>
              <a:t>[x]Comparte </a:t>
            </a:r>
            <a:r>
              <a:rPr lang="es-AR" sz="4900" dirty="0" smtClean="0">
                <a:solidFill>
                  <a:srgbClr val="1A1B24"/>
                </a:solidFill>
              </a:rPr>
              <a:t>el archivo con </a:t>
            </a:r>
            <a:r>
              <a:rPr lang="es-AR" sz="4900" b="1" dirty="0" smtClean="0">
                <a:solidFill>
                  <a:srgbClr val="FFC000"/>
                </a:solidFill>
              </a:rPr>
              <a:t>acceso</a:t>
            </a:r>
            <a:r>
              <a:rPr lang="es-AR" sz="4900" dirty="0" smtClean="0">
                <a:solidFill>
                  <a:srgbClr val="FFC000"/>
                </a:solidFill>
              </a:rPr>
              <a:t> de lectura.</a:t>
            </a:r>
          </a:p>
          <a:p>
            <a:pPr algn="l"/>
            <a:endParaRPr lang="es-ES" dirty="0" smtClean="0">
              <a:solidFill>
                <a:srgbClr val="FFC000"/>
              </a:solidFill>
            </a:endParaRPr>
          </a:p>
          <a:p>
            <a:pPr algn="l"/>
            <a:endParaRPr lang="es-ES" dirty="0" smtClean="0">
              <a:solidFill>
                <a:srgbClr val="FFC000"/>
              </a:solidFill>
            </a:endParaRPr>
          </a:p>
          <a:p>
            <a:pPr algn="l"/>
            <a:r>
              <a:rPr lang="es-AR" sz="5600" b="1" dirty="0" smtClean="0">
                <a:solidFill>
                  <a:srgbClr val="FFC000"/>
                </a:solidFill>
              </a:rPr>
              <a:t>Criterios de evaluación</a:t>
            </a:r>
          </a:p>
          <a:p>
            <a:pPr algn="l"/>
            <a:r>
              <a:rPr lang="es-AR" sz="4900" dirty="0" smtClean="0">
                <a:solidFill>
                  <a:srgbClr val="FFC000"/>
                </a:solidFill>
              </a:rPr>
              <a:t>Para la evaluación de tus Pre entregas, tendremos en cuenta los siguientes criterios de evaluación. Sugerencias:</a:t>
            </a:r>
          </a:p>
          <a:p>
            <a:pPr algn="l"/>
            <a:r>
              <a:rPr lang="es-AR" sz="4900" dirty="0" smtClean="0">
                <a:solidFill>
                  <a:srgbClr val="FFC000"/>
                </a:solidFill>
              </a:rPr>
              <a:t>[x]Podrás utilizar Chat GPT, </a:t>
            </a:r>
            <a:r>
              <a:rPr lang="es-AR" sz="4900" dirty="0" err="1" smtClean="0">
                <a:solidFill>
                  <a:srgbClr val="FFC000"/>
                </a:solidFill>
              </a:rPr>
              <a:t>Gemini</a:t>
            </a:r>
            <a:r>
              <a:rPr lang="es-AR" sz="4900" dirty="0" smtClean="0">
                <a:solidFill>
                  <a:srgbClr val="FFC000"/>
                </a:solidFill>
              </a:rPr>
              <a:t>, </a:t>
            </a:r>
            <a:r>
              <a:rPr lang="es-AR" sz="4900" dirty="0" err="1" smtClean="0">
                <a:solidFill>
                  <a:srgbClr val="FFC000"/>
                </a:solidFill>
              </a:rPr>
              <a:t>Copilot</a:t>
            </a:r>
            <a:r>
              <a:rPr lang="es-AR" sz="4900" dirty="0" smtClean="0">
                <a:solidFill>
                  <a:srgbClr val="FFC000"/>
                </a:solidFill>
              </a:rPr>
              <a:t>, </a:t>
            </a:r>
            <a:r>
              <a:rPr lang="es-AR" sz="4900" dirty="0" err="1" smtClean="0">
                <a:solidFill>
                  <a:srgbClr val="FFC000"/>
                </a:solidFill>
              </a:rPr>
              <a:t>Copy.ia</a:t>
            </a:r>
            <a:r>
              <a:rPr lang="es-AR" sz="4900" dirty="0" smtClean="0">
                <a:solidFill>
                  <a:srgbClr val="FFC000"/>
                </a:solidFill>
              </a:rPr>
              <a:t>, Tugan IA para </a:t>
            </a:r>
            <a:r>
              <a:rPr lang="es-AR" sz="4900" dirty="0" err="1" smtClean="0">
                <a:solidFill>
                  <a:srgbClr val="FFC000"/>
                </a:solidFill>
              </a:rPr>
              <a:t>Prompts</a:t>
            </a:r>
            <a:r>
              <a:rPr lang="es-AR" sz="4900" dirty="0" smtClean="0">
                <a:solidFill>
                  <a:srgbClr val="FFC000"/>
                </a:solidFill>
              </a:rPr>
              <a:t>.</a:t>
            </a:r>
          </a:p>
          <a:p>
            <a:pPr algn="l"/>
            <a:r>
              <a:rPr lang="es-AR" sz="4900" dirty="0" smtClean="0">
                <a:solidFill>
                  <a:srgbClr val="FFC000"/>
                </a:solidFill>
              </a:rPr>
              <a:t>[x]Podrás utilizar </a:t>
            </a:r>
            <a:r>
              <a:rPr lang="es-AR" sz="4900" dirty="0" err="1" smtClean="0">
                <a:solidFill>
                  <a:srgbClr val="FFC000"/>
                </a:solidFill>
              </a:rPr>
              <a:t>Stable</a:t>
            </a:r>
            <a:r>
              <a:rPr lang="es-AR" sz="4900" dirty="0" smtClean="0">
                <a:solidFill>
                  <a:srgbClr val="FFC000"/>
                </a:solidFill>
              </a:rPr>
              <a:t> </a:t>
            </a:r>
            <a:r>
              <a:rPr lang="es-AR" sz="4900" dirty="0" err="1" smtClean="0">
                <a:solidFill>
                  <a:srgbClr val="FFC000"/>
                </a:solidFill>
              </a:rPr>
              <a:t>Diffusion</a:t>
            </a:r>
            <a:r>
              <a:rPr lang="es-AR" sz="4900" dirty="0" smtClean="0">
                <a:solidFill>
                  <a:srgbClr val="FFC000"/>
                </a:solidFill>
              </a:rPr>
              <a:t>, </a:t>
            </a:r>
            <a:r>
              <a:rPr lang="es-AR" sz="4900" dirty="0" err="1" smtClean="0">
                <a:solidFill>
                  <a:srgbClr val="FFC000"/>
                </a:solidFill>
              </a:rPr>
              <a:t>NightCafe</a:t>
            </a:r>
            <a:r>
              <a:rPr lang="es-AR" sz="4900" dirty="0" smtClean="0">
                <a:solidFill>
                  <a:srgbClr val="FFC000"/>
                </a:solidFill>
              </a:rPr>
              <a:t>, </a:t>
            </a:r>
            <a:r>
              <a:rPr lang="es-AR" sz="4900" dirty="0" err="1" smtClean="0">
                <a:solidFill>
                  <a:srgbClr val="FFC000"/>
                </a:solidFill>
              </a:rPr>
              <a:t>Craiyon</a:t>
            </a:r>
            <a:r>
              <a:rPr lang="es-AR" sz="4900" dirty="0" smtClean="0">
                <a:solidFill>
                  <a:srgbClr val="FFC000"/>
                </a:solidFill>
              </a:rPr>
              <a:t> o </a:t>
            </a:r>
            <a:r>
              <a:rPr lang="es-AR" sz="4900" dirty="0" err="1" smtClean="0">
                <a:solidFill>
                  <a:srgbClr val="FFC000"/>
                </a:solidFill>
              </a:rPr>
              <a:t>Dreamstudio</a:t>
            </a:r>
            <a:r>
              <a:rPr lang="es-AR" sz="4900" dirty="0" smtClean="0">
                <a:solidFill>
                  <a:srgbClr val="FFC000"/>
                </a:solidFill>
              </a:rPr>
              <a:t>, </a:t>
            </a:r>
            <a:r>
              <a:rPr lang="es-AR" sz="4900" dirty="0" err="1" smtClean="0">
                <a:solidFill>
                  <a:srgbClr val="FFC000"/>
                </a:solidFill>
              </a:rPr>
              <a:t>Krea</a:t>
            </a:r>
            <a:r>
              <a:rPr lang="es-AR" sz="4900" dirty="0" smtClean="0">
                <a:solidFill>
                  <a:srgbClr val="FFC000"/>
                </a:solidFill>
              </a:rPr>
              <a:t>, para las imágenes.</a:t>
            </a:r>
          </a:p>
          <a:p>
            <a:pPr algn="l"/>
            <a:r>
              <a:rPr lang="es-AR" sz="4900" dirty="0" smtClean="0">
                <a:solidFill>
                  <a:srgbClr val="FFC000"/>
                </a:solidFill>
              </a:rPr>
              <a:t>[x]Podrás utilizar Murf.IO, </a:t>
            </a:r>
            <a:r>
              <a:rPr lang="es-AR" sz="4900" dirty="0" err="1" smtClean="0">
                <a:solidFill>
                  <a:srgbClr val="FFC000"/>
                </a:solidFill>
              </a:rPr>
              <a:t>Speechify</a:t>
            </a:r>
            <a:r>
              <a:rPr lang="es-AR" sz="4900" dirty="0" smtClean="0">
                <a:solidFill>
                  <a:srgbClr val="FFC000"/>
                </a:solidFill>
              </a:rPr>
              <a:t>, </a:t>
            </a:r>
            <a:r>
              <a:rPr lang="es-AR" sz="4900" dirty="0" err="1" smtClean="0">
                <a:solidFill>
                  <a:srgbClr val="FFC000"/>
                </a:solidFill>
              </a:rPr>
              <a:t>Speechgen</a:t>
            </a:r>
            <a:r>
              <a:rPr lang="es-AR" sz="4900" dirty="0" smtClean="0">
                <a:solidFill>
                  <a:srgbClr val="FFC000"/>
                </a:solidFill>
              </a:rPr>
              <a:t> </a:t>
            </a:r>
            <a:r>
              <a:rPr lang="es-AR" sz="4900" dirty="0" err="1" smtClean="0">
                <a:solidFill>
                  <a:srgbClr val="FFC000"/>
                </a:solidFill>
              </a:rPr>
              <a:t>io</a:t>
            </a:r>
            <a:r>
              <a:rPr lang="es-AR" sz="4900" dirty="0" smtClean="0">
                <a:solidFill>
                  <a:srgbClr val="FFC000"/>
                </a:solidFill>
              </a:rPr>
              <a:t>, </a:t>
            </a:r>
            <a:r>
              <a:rPr lang="es-AR" sz="4900" dirty="0" err="1" smtClean="0">
                <a:solidFill>
                  <a:srgbClr val="FFC000"/>
                </a:solidFill>
              </a:rPr>
              <a:t>ElevenLabs</a:t>
            </a:r>
            <a:r>
              <a:rPr lang="es-AR" sz="4900" dirty="0" smtClean="0">
                <a:solidFill>
                  <a:srgbClr val="FFC000"/>
                </a:solidFill>
              </a:rPr>
              <a:t> u otras. para los audios.</a:t>
            </a:r>
            <a:endParaRPr lang="es-AR" sz="49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01053"/>
            <a:ext cx="9144000" cy="529389"/>
          </a:xfrm>
        </p:spPr>
        <p:txBody>
          <a:bodyPr>
            <a:noAutofit/>
          </a:bodyPr>
          <a:lstStyle/>
          <a:p>
            <a:r>
              <a:rPr lang="es-AR" sz="3200" dirty="0" smtClean="0"/>
              <a:t>Generación de </a:t>
            </a:r>
            <a:r>
              <a:rPr lang="es-AR" sz="3200" dirty="0" err="1" smtClean="0"/>
              <a:t>Prompts</a:t>
            </a:r>
            <a:r>
              <a:rPr lang="es-AR" sz="3200" dirty="0" smtClean="0"/>
              <a:t> (Rol, Tarea, Contexto)</a:t>
            </a:r>
            <a:endParaRPr lang="es-AR" sz="3200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0" y="930442"/>
            <a:ext cx="1989056" cy="68154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ES" sz="2600" dirty="0" smtClean="0">
                <a:solidFill>
                  <a:schemeClr val="accent1">
                    <a:lumMod val="50000"/>
                  </a:schemeClr>
                </a:solidFill>
              </a:rPr>
              <a:t>Prompt #1:</a:t>
            </a:r>
            <a:r>
              <a:rPr lang="es-ES" dirty="0" smtClean="0"/>
              <a:t/>
            </a:r>
            <a:br>
              <a:rPr lang="es-ES" dirty="0" smtClean="0"/>
            </a:b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Implementar 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54242"/>
            <a:ext cx="5241303" cy="57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4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576"/>
            <a:ext cx="12192000" cy="6966857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0" y="930442"/>
            <a:ext cx="12192000" cy="5927558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#1. Respuesta Gemini:</a:t>
            </a:r>
            <a:r>
              <a:rPr lang="es-ES" dirty="0" smtClean="0"/>
              <a:t/>
            </a:r>
            <a:br>
              <a:rPr lang="es-ES" dirty="0" smtClean="0"/>
            </a:b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5" y="1331495"/>
            <a:ext cx="3698091" cy="44377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09" y="1331495"/>
            <a:ext cx="4480379" cy="44377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681" y="1344701"/>
            <a:ext cx="3796164" cy="42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2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0" y="930442"/>
            <a:ext cx="4524866" cy="738102"/>
          </a:xfrm>
        </p:spPr>
        <p:txBody>
          <a:bodyPr>
            <a:normAutofit lnSpcReduction="10000"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#1. Respuesta Gemini:</a:t>
            </a:r>
            <a:r>
              <a:rPr lang="es-ES" dirty="0" smtClean="0"/>
              <a:t/>
            </a:r>
            <a:br>
              <a:rPr lang="es-ES" dirty="0" smtClean="0"/>
            </a:b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4" y="1299493"/>
            <a:ext cx="4240924" cy="47996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152" y="1299493"/>
            <a:ext cx="3915008" cy="47996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773" y="1299493"/>
            <a:ext cx="3629111" cy="16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2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01053"/>
            <a:ext cx="9144000" cy="529389"/>
          </a:xfrm>
        </p:spPr>
        <p:txBody>
          <a:bodyPr>
            <a:noAutofit/>
          </a:bodyPr>
          <a:lstStyle/>
          <a:p>
            <a:r>
              <a:rPr lang="es-AR" sz="3200" dirty="0" smtClean="0"/>
              <a:t>Generación de </a:t>
            </a:r>
            <a:r>
              <a:rPr lang="es-AR" sz="3200" dirty="0" err="1" smtClean="0"/>
              <a:t>Prompts</a:t>
            </a:r>
            <a:r>
              <a:rPr lang="es-AR" sz="3200" dirty="0" smtClean="0"/>
              <a:t> (Rol, Tarea, Contexto)</a:t>
            </a:r>
            <a:endParaRPr lang="es-AR" sz="3200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0" y="930442"/>
            <a:ext cx="3610466" cy="67211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#2:</a:t>
            </a:r>
            <a:r>
              <a:rPr lang="es-ES" dirty="0" smtClean="0"/>
              <a:t/>
            </a:r>
            <a:br>
              <a:rPr lang="es-ES" dirty="0" smtClean="0"/>
            </a:b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930442"/>
            <a:ext cx="10648343" cy="46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0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0" y="930442"/>
            <a:ext cx="4128940" cy="63440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#2. Respuesta Gemini:</a:t>
            </a:r>
            <a:r>
              <a:rPr lang="es-ES" dirty="0" smtClean="0"/>
              <a:t/>
            </a:r>
            <a:br>
              <a:rPr lang="es-ES" dirty="0" smtClean="0"/>
            </a:b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" y="1329840"/>
            <a:ext cx="4354594" cy="52560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371" y="1329840"/>
            <a:ext cx="4793371" cy="52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209" cy="69852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01053"/>
            <a:ext cx="9144000" cy="529389"/>
          </a:xfrm>
        </p:spPr>
        <p:txBody>
          <a:bodyPr>
            <a:noAutofit/>
          </a:bodyPr>
          <a:lstStyle/>
          <a:p>
            <a:r>
              <a:rPr lang="es-AR" sz="3200" dirty="0" smtClean="0"/>
              <a:t>Generación de </a:t>
            </a:r>
            <a:r>
              <a:rPr lang="es-AR" sz="3200" dirty="0" err="1" smtClean="0"/>
              <a:t>Prompts</a:t>
            </a:r>
            <a:r>
              <a:rPr lang="es-AR" sz="3200" dirty="0" smtClean="0"/>
              <a:t> (Rol, Tarea, Contexto)</a:t>
            </a:r>
            <a:endParaRPr lang="es-AR" sz="3200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0" y="930442"/>
            <a:ext cx="2809188" cy="775810"/>
          </a:xfrm>
        </p:spPr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Prompt #3:</a:t>
            </a:r>
            <a:r>
              <a:rPr lang="es-ES" dirty="0" smtClean="0"/>
              <a:t/>
            </a:r>
            <a:br>
              <a:rPr lang="es-ES" dirty="0" smtClean="0"/>
            </a:b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568451" y="0"/>
            <a:ext cx="11055097" cy="40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>
                <a:solidFill>
                  <a:schemeClr val="accent2">
                    <a:lumMod val="75000"/>
                  </a:schemeClr>
                </a:solidFill>
              </a:rPr>
              <a:t>Negocio de Desarrollo de Software con Inteligencia Artificial</a:t>
            </a:r>
          </a:p>
          <a:p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09459"/>
            <a:ext cx="8358992" cy="46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428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989</Words>
  <Application>Microsoft Office PowerPoint</Application>
  <PresentationFormat>Panorámica</PresentationFormat>
  <Paragraphs>104</Paragraphs>
  <Slides>38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Tema de Office</vt:lpstr>
      <vt:lpstr>Introducción a la Inteligencia Artificial</vt:lpstr>
      <vt:lpstr>Temática</vt:lpstr>
      <vt:lpstr>Presentación de PowerPoint</vt:lpstr>
      <vt:lpstr>Generación de Prompts (Rol, Tarea, Contexto)</vt:lpstr>
      <vt:lpstr>Presentación de PowerPoint</vt:lpstr>
      <vt:lpstr>Presentación de PowerPoint</vt:lpstr>
      <vt:lpstr>Generación de Prompts (Rol, Tarea, Contexto)</vt:lpstr>
      <vt:lpstr>Presentación de PowerPoint</vt:lpstr>
      <vt:lpstr>Generación de Prompts (Rol, Tarea, Contexto)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Primera entrega del Proyecto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</dc:creator>
  <cp:lastModifiedBy>Martin</cp:lastModifiedBy>
  <cp:revision>94</cp:revision>
  <dcterms:created xsi:type="dcterms:W3CDTF">2025-11-13T17:48:05Z</dcterms:created>
  <dcterms:modified xsi:type="dcterms:W3CDTF">2025-11-16T21:29:03Z</dcterms:modified>
</cp:coreProperties>
</file>